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2" autoAdjust="0"/>
    <p:restoredTop sz="94660"/>
  </p:normalViewPr>
  <p:slideViewPr>
    <p:cSldViewPr>
      <p:cViewPr varScale="1">
        <p:scale>
          <a:sx n="80" d="100"/>
          <a:sy n="80" d="100"/>
        </p:scale>
        <p:origin x="-1554" y="-9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41" y="0"/>
            <a:ext cx="3037840" cy="464820"/>
          </a:xfrm>
          <a:prstGeom prst="rect">
            <a:avLst/>
          </a:prstGeom>
        </p:spPr>
        <p:txBody>
          <a:bodyPr vert="horz" lIns="93177" tIns="46589" rIns="93177" bIns="46589" rtlCol="0"/>
          <a:lstStyle>
            <a:lvl1pPr algn="r">
              <a:defRPr sz="1200"/>
            </a:lvl1pPr>
          </a:lstStyle>
          <a:p>
            <a:fld id="{CE725D62-1F17-4693-9D5B-0A5305B21C87}" type="datetimeFigureOut">
              <a:rPr lang="en-US" smtClean="0"/>
              <a:t>9/18/2018</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41" y="8829967"/>
            <a:ext cx="3037840" cy="464820"/>
          </a:xfrm>
          <a:prstGeom prst="rect">
            <a:avLst/>
          </a:prstGeom>
        </p:spPr>
        <p:txBody>
          <a:bodyPr vert="horz" lIns="93177" tIns="46589" rIns="93177" bIns="46589" rtlCol="0" anchor="b"/>
          <a:lstStyle>
            <a:lvl1pPr algn="r">
              <a:defRPr sz="1200"/>
            </a:lvl1pPr>
          </a:lstStyle>
          <a:p>
            <a:fld id="{D570C569-DB15-4429-A8D0-CCE26190E192}" type="slidenum">
              <a:rPr lang="en-US" smtClean="0"/>
              <a:t>‹#›</a:t>
            </a:fld>
            <a:endParaRPr lang="en-US"/>
          </a:p>
        </p:txBody>
      </p:sp>
    </p:spTree>
    <p:extLst>
      <p:ext uri="{BB962C8B-B14F-4D97-AF65-F5344CB8AC3E}">
        <p14:creationId xmlns:p14="http://schemas.microsoft.com/office/powerpoint/2010/main" val="687477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70C569-DB15-4429-A8D0-CCE26190E192}" type="slidenum">
              <a:rPr lang="en-US" smtClean="0"/>
              <a:t>1</a:t>
            </a:fld>
            <a:endParaRPr lang="en-US"/>
          </a:p>
        </p:txBody>
      </p:sp>
    </p:spTree>
    <p:extLst>
      <p:ext uri="{BB962C8B-B14F-4D97-AF65-F5344CB8AC3E}">
        <p14:creationId xmlns:p14="http://schemas.microsoft.com/office/powerpoint/2010/main" val="131342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42CC2B-2462-4C43-B032-03503A55F5B1}"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D194C-3CD8-4034-976B-0EA1CD686313}" type="slidenum">
              <a:rPr lang="en-US" smtClean="0"/>
              <a:t>‹#›</a:t>
            </a:fld>
            <a:endParaRPr lang="en-US"/>
          </a:p>
        </p:txBody>
      </p:sp>
    </p:spTree>
    <p:extLst>
      <p:ext uri="{BB962C8B-B14F-4D97-AF65-F5344CB8AC3E}">
        <p14:creationId xmlns:p14="http://schemas.microsoft.com/office/powerpoint/2010/main" val="3411038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2CC2B-2462-4C43-B032-03503A55F5B1}"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D194C-3CD8-4034-976B-0EA1CD686313}" type="slidenum">
              <a:rPr lang="en-US" smtClean="0"/>
              <a:t>‹#›</a:t>
            </a:fld>
            <a:endParaRPr lang="en-US"/>
          </a:p>
        </p:txBody>
      </p:sp>
    </p:spTree>
    <p:extLst>
      <p:ext uri="{BB962C8B-B14F-4D97-AF65-F5344CB8AC3E}">
        <p14:creationId xmlns:p14="http://schemas.microsoft.com/office/powerpoint/2010/main" val="2419070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2CC2B-2462-4C43-B032-03503A55F5B1}"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D194C-3CD8-4034-976B-0EA1CD686313}" type="slidenum">
              <a:rPr lang="en-US" smtClean="0"/>
              <a:t>‹#›</a:t>
            </a:fld>
            <a:endParaRPr lang="en-US"/>
          </a:p>
        </p:txBody>
      </p:sp>
    </p:spTree>
    <p:extLst>
      <p:ext uri="{BB962C8B-B14F-4D97-AF65-F5344CB8AC3E}">
        <p14:creationId xmlns:p14="http://schemas.microsoft.com/office/powerpoint/2010/main" val="749779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2CC2B-2462-4C43-B032-03503A55F5B1}"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D194C-3CD8-4034-976B-0EA1CD686313}" type="slidenum">
              <a:rPr lang="en-US" smtClean="0"/>
              <a:t>‹#›</a:t>
            </a:fld>
            <a:endParaRPr lang="en-US"/>
          </a:p>
        </p:txBody>
      </p:sp>
    </p:spTree>
    <p:extLst>
      <p:ext uri="{BB962C8B-B14F-4D97-AF65-F5344CB8AC3E}">
        <p14:creationId xmlns:p14="http://schemas.microsoft.com/office/powerpoint/2010/main" val="3849061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42CC2B-2462-4C43-B032-03503A55F5B1}"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D194C-3CD8-4034-976B-0EA1CD686313}" type="slidenum">
              <a:rPr lang="en-US" smtClean="0"/>
              <a:t>‹#›</a:t>
            </a:fld>
            <a:endParaRPr lang="en-US"/>
          </a:p>
        </p:txBody>
      </p:sp>
    </p:spTree>
    <p:extLst>
      <p:ext uri="{BB962C8B-B14F-4D97-AF65-F5344CB8AC3E}">
        <p14:creationId xmlns:p14="http://schemas.microsoft.com/office/powerpoint/2010/main" val="417494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42CC2B-2462-4C43-B032-03503A55F5B1}"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D194C-3CD8-4034-976B-0EA1CD686313}" type="slidenum">
              <a:rPr lang="en-US" smtClean="0"/>
              <a:t>‹#›</a:t>
            </a:fld>
            <a:endParaRPr lang="en-US"/>
          </a:p>
        </p:txBody>
      </p:sp>
    </p:spTree>
    <p:extLst>
      <p:ext uri="{BB962C8B-B14F-4D97-AF65-F5344CB8AC3E}">
        <p14:creationId xmlns:p14="http://schemas.microsoft.com/office/powerpoint/2010/main" val="3067162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42CC2B-2462-4C43-B032-03503A55F5B1}" type="datetimeFigureOut">
              <a:rPr lang="en-US" smtClean="0"/>
              <a:t>9/18/2018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DD194C-3CD8-4034-976B-0EA1CD686313}" type="slidenum">
              <a:rPr lang="en-US" smtClean="0"/>
              <a:t>‹#›</a:t>
            </a:fld>
            <a:endParaRPr lang="en-US"/>
          </a:p>
        </p:txBody>
      </p:sp>
    </p:spTree>
    <p:extLst>
      <p:ext uri="{BB962C8B-B14F-4D97-AF65-F5344CB8AC3E}">
        <p14:creationId xmlns:p14="http://schemas.microsoft.com/office/powerpoint/2010/main" val="3534161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42CC2B-2462-4C43-B032-03503A55F5B1}" type="datetimeFigureOut">
              <a:rPr lang="en-US" smtClean="0"/>
              <a:t>9/18/2018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DD194C-3CD8-4034-976B-0EA1CD686313}" type="slidenum">
              <a:rPr lang="en-US" smtClean="0"/>
              <a:t>‹#›</a:t>
            </a:fld>
            <a:endParaRPr lang="en-US"/>
          </a:p>
        </p:txBody>
      </p:sp>
    </p:spTree>
    <p:extLst>
      <p:ext uri="{BB962C8B-B14F-4D97-AF65-F5344CB8AC3E}">
        <p14:creationId xmlns:p14="http://schemas.microsoft.com/office/powerpoint/2010/main" val="1134138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2CC2B-2462-4C43-B032-03503A55F5B1}" type="datetimeFigureOut">
              <a:rPr lang="en-US" smtClean="0"/>
              <a:t>9/18/2018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DD194C-3CD8-4034-976B-0EA1CD686313}" type="slidenum">
              <a:rPr lang="en-US" smtClean="0"/>
              <a:t>‹#›</a:t>
            </a:fld>
            <a:endParaRPr lang="en-US"/>
          </a:p>
        </p:txBody>
      </p:sp>
    </p:spTree>
    <p:extLst>
      <p:ext uri="{BB962C8B-B14F-4D97-AF65-F5344CB8AC3E}">
        <p14:creationId xmlns:p14="http://schemas.microsoft.com/office/powerpoint/2010/main" val="365676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42CC2B-2462-4C43-B032-03503A55F5B1}"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D194C-3CD8-4034-976B-0EA1CD686313}" type="slidenum">
              <a:rPr lang="en-US" smtClean="0"/>
              <a:t>‹#›</a:t>
            </a:fld>
            <a:endParaRPr lang="en-US"/>
          </a:p>
        </p:txBody>
      </p:sp>
    </p:spTree>
    <p:extLst>
      <p:ext uri="{BB962C8B-B14F-4D97-AF65-F5344CB8AC3E}">
        <p14:creationId xmlns:p14="http://schemas.microsoft.com/office/powerpoint/2010/main" val="1419770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42CC2B-2462-4C43-B032-03503A55F5B1}"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D194C-3CD8-4034-976B-0EA1CD686313}" type="slidenum">
              <a:rPr lang="en-US" smtClean="0"/>
              <a:t>‹#›</a:t>
            </a:fld>
            <a:endParaRPr lang="en-US"/>
          </a:p>
        </p:txBody>
      </p:sp>
    </p:spTree>
    <p:extLst>
      <p:ext uri="{BB962C8B-B14F-4D97-AF65-F5344CB8AC3E}">
        <p14:creationId xmlns:p14="http://schemas.microsoft.com/office/powerpoint/2010/main" val="1866523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242CC2B-2462-4C43-B032-03503A55F5B1}" type="datetimeFigureOut">
              <a:rPr lang="en-US" smtClean="0"/>
              <a:t>9/18/2018</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9DD194C-3CD8-4034-976B-0EA1CD686313}" type="slidenum">
              <a:rPr lang="en-US" smtClean="0"/>
              <a:t>‹#›</a:t>
            </a:fld>
            <a:endParaRPr lang="en-US"/>
          </a:p>
        </p:txBody>
      </p:sp>
    </p:spTree>
    <p:extLst>
      <p:ext uri="{BB962C8B-B14F-4D97-AF65-F5344CB8AC3E}">
        <p14:creationId xmlns:p14="http://schemas.microsoft.com/office/powerpoint/2010/main" val="410766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www.seymourcommunityservices.com/"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6857999" cy="13716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sz="2000" dirty="0" smtClean="0">
                <a:latin typeface="Algerian" panose="04020705040A02060702" pitchFamily="82" charset="0"/>
              </a:rPr>
              <a:t/>
            </a:r>
            <a:br>
              <a:rPr lang="en-US" sz="2000" dirty="0" smtClean="0">
                <a:latin typeface="Algerian" panose="04020705040A02060702" pitchFamily="82" charset="0"/>
              </a:rPr>
            </a:br>
            <a:r>
              <a:rPr lang="en-US" sz="2000" dirty="0" smtClean="0">
                <a:latin typeface="Algerian" panose="04020705040A02060702" pitchFamily="82" charset="0"/>
              </a:rPr>
              <a:t>Seymour Recreation</a:t>
            </a:r>
            <a:r>
              <a:rPr lang="en-US" sz="3600" dirty="0" smtClean="0">
                <a:latin typeface="Algerian" panose="04020705040A02060702" pitchFamily="82" charset="0"/>
              </a:rPr>
              <a:t/>
            </a:r>
            <a:br>
              <a:rPr lang="en-US" sz="3600" dirty="0" smtClean="0">
                <a:latin typeface="Algerian" panose="04020705040A02060702" pitchFamily="82" charset="0"/>
              </a:rPr>
            </a:br>
            <a:r>
              <a:rPr lang="en-US" sz="3600" dirty="0" smtClean="0">
                <a:latin typeface="Algerian" panose="04020705040A02060702" pitchFamily="82" charset="0"/>
              </a:rPr>
              <a:t>Marcy’s Tennis ACADEMY</a:t>
            </a:r>
            <a:br>
              <a:rPr lang="en-US" sz="3600" dirty="0" smtClean="0">
                <a:latin typeface="Algerian" panose="04020705040A02060702" pitchFamily="82" charset="0"/>
              </a:rPr>
            </a:br>
            <a:endParaRPr lang="en-US" sz="3600" dirty="0">
              <a:latin typeface="Algerian" panose="04020705040A02060702" pitchFamily="82" charset="0"/>
            </a:endParaRPr>
          </a:p>
        </p:txBody>
      </p:sp>
      <p:sp>
        <p:nvSpPr>
          <p:cNvPr id="9" name="Date Placeholder 4"/>
          <p:cNvSpPr>
            <a:spLocks noGrp="1"/>
          </p:cNvSpPr>
          <p:nvPr>
            <p:ph type="dt" sz="half" idx="10"/>
          </p:nvPr>
        </p:nvSpPr>
        <p:spPr>
          <a:xfrm>
            <a:off x="3022629" y="8496954"/>
            <a:ext cx="3962400" cy="612423"/>
          </a:xfrm>
        </p:spPr>
        <p:txBody>
          <a:bodyPr/>
          <a:lstStyle/>
          <a:p>
            <a:pPr algn="ctr">
              <a:defRPr/>
            </a:pPr>
            <a:endParaRPr lang="en-US" b="1" dirty="0" smtClean="0"/>
          </a:p>
          <a:p>
            <a:pPr algn="ctr">
              <a:defRPr/>
            </a:pPr>
            <a:endParaRPr lang="en-US" b="1" dirty="0">
              <a:solidFill>
                <a:schemeClr val="tx1"/>
              </a:solidFill>
            </a:endParaRPr>
          </a:p>
          <a:p>
            <a:pPr algn="ctr">
              <a:defRPr/>
            </a:pPr>
            <a:r>
              <a:rPr lang="en-US" sz="1400" b="1" dirty="0" smtClean="0">
                <a:solidFill>
                  <a:schemeClr val="tx1"/>
                </a:solidFill>
              </a:rPr>
              <a:t>203-888-0406 www.facebook.com/seymour.ct</a:t>
            </a:r>
          </a:p>
          <a:p>
            <a:pPr algn="ctr">
              <a:defRPr/>
            </a:pPr>
            <a:r>
              <a:rPr lang="en-US" sz="1400" b="1" dirty="0" smtClean="0">
                <a:solidFill>
                  <a:schemeClr val="tx1"/>
                </a:solidFill>
              </a:rPr>
              <a:t>20 </a:t>
            </a:r>
            <a:r>
              <a:rPr lang="en-US" sz="1400" b="1" dirty="0">
                <a:solidFill>
                  <a:schemeClr val="tx1"/>
                </a:solidFill>
              </a:rPr>
              <a:t>Pine Street Seymour 06483</a:t>
            </a:r>
          </a:p>
          <a:p>
            <a:pPr algn="ctr">
              <a:defRPr/>
            </a:pPr>
            <a:endParaRPr lang="en-US" b="1" dirty="0"/>
          </a:p>
          <a:p>
            <a:pPr>
              <a:defRPr/>
            </a:pPr>
            <a:endParaRPr lang="en-US" dirty="0"/>
          </a:p>
        </p:txBody>
      </p:sp>
      <p:sp>
        <p:nvSpPr>
          <p:cNvPr id="10" name="Rectangle 9"/>
          <p:cNvSpPr/>
          <p:nvPr/>
        </p:nvSpPr>
        <p:spPr>
          <a:xfrm>
            <a:off x="-30133" y="8496954"/>
            <a:ext cx="3429000" cy="523220"/>
          </a:xfrm>
          <a:prstGeom prst="rect">
            <a:avLst/>
          </a:prstGeom>
        </p:spPr>
        <p:txBody>
          <a:bodyPr>
            <a:spAutoFit/>
          </a:bodyPr>
          <a:lstStyle/>
          <a:p>
            <a:pPr algn="ctr">
              <a:defRPr/>
            </a:pPr>
            <a:r>
              <a:rPr lang="en-US" sz="1400" b="1" dirty="0"/>
              <a:t>To Register Go To: www.seymourcommunityservices.com</a:t>
            </a:r>
          </a:p>
        </p:txBody>
      </p:sp>
      <p:sp>
        <p:nvSpPr>
          <p:cNvPr id="11" name="Content Placeholder 1"/>
          <p:cNvSpPr txBox="1">
            <a:spLocks/>
          </p:cNvSpPr>
          <p:nvPr/>
        </p:nvSpPr>
        <p:spPr>
          <a:xfrm>
            <a:off x="-7723" y="1470497"/>
            <a:ext cx="6873446" cy="11965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b="1" i="1" dirty="0">
                <a:solidFill>
                  <a:srgbClr val="00B050"/>
                </a:solidFill>
              </a:rPr>
              <a:t>Marcy's Tennis Academy gives your child the correct foundation to enjoy tennis for </a:t>
            </a:r>
            <a:r>
              <a:rPr lang="en-US" sz="1400" b="1" i="1" dirty="0" smtClean="0">
                <a:solidFill>
                  <a:srgbClr val="00B050"/>
                </a:solidFill>
              </a:rPr>
              <a:t>life. </a:t>
            </a:r>
          </a:p>
          <a:p>
            <a:pPr marL="0" indent="0" algn="ctr">
              <a:buNone/>
            </a:pPr>
            <a:r>
              <a:rPr lang="en-US" sz="1400" b="1" i="1" dirty="0" smtClean="0">
                <a:solidFill>
                  <a:srgbClr val="00B050"/>
                </a:solidFill>
              </a:rPr>
              <a:t>The</a:t>
            </a:r>
            <a:r>
              <a:rPr lang="en-US" sz="1400" b="1" dirty="0" smtClean="0">
                <a:solidFill>
                  <a:srgbClr val="00B050"/>
                </a:solidFill>
              </a:rPr>
              <a:t>  program emphasizes </a:t>
            </a:r>
            <a:r>
              <a:rPr lang="en-US" sz="1400" b="1" dirty="0">
                <a:solidFill>
                  <a:srgbClr val="00B050"/>
                </a:solidFill>
              </a:rPr>
              <a:t>fun, not competitive stress, with every child </a:t>
            </a:r>
            <a:r>
              <a:rPr lang="en-US" sz="1400" b="1" dirty="0" smtClean="0">
                <a:solidFill>
                  <a:srgbClr val="00B050"/>
                </a:solidFill>
              </a:rPr>
              <a:t>developing</a:t>
            </a:r>
            <a:r>
              <a:rPr lang="en-US" sz="1400" b="1" dirty="0">
                <a:solidFill>
                  <a:srgbClr val="00B050"/>
                </a:solidFill>
              </a:rPr>
              <a:t> racquet skills, focus, agility and, most importantly, sportsmanship. No matter the skill level of your child, he or she will learn the correct way to hit shots, move on the court and observe the rules of the game</a:t>
            </a:r>
            <a:r>
              <a:rPr lang="en-US" sz="1400" b="1" dirty="0" smtClean="0">
                <a:solidFill>
                  <a:srgbClr val="00B050"/>
                </a:solidFill>
              </a:rPr>
              <a:t>.</a:t>
            </a:r>
          </a:p>
          <a:p>
            <a:pPr marL="0" indent="0" algn="ctr">
              <a:buNone/>
            </a:pPr>
            <a:endParaRPr lang="en-US" sz="1400" b="1" dirty="0">
              <a:solidFill>
                <a:srgbClr val="00B050"/>
              </a:solidFill>
            </a:endParaRPr>
          </a:p>
          <a:p>
            <a:pPr marL="0" indent="0" algn="ctr">
              <a:buNone/>
            </a:pPr>
            <a:r>
              <a:rPr lang="en-US" sz="700" dirty="0">
                <a:solidFill>
                  <a:srgbClr val="00B050"/>
                </a:solidFill>
              </a:rPr>
              <a:t/>
            </a:r>
            <a:br>
              <a:rPr lang="en-US" sz="700" dirty="0">
                <a:solidFill>
                  <a:srgbClr val="00B050"/>
                </a:solidFill>
              </a:rPr>
            </a:br>
            <a:endParaRPr lang="en-US" sz="700" u="sng" dirty="0" smtClean="0">
              <a:solidFill>
                <a:srgbClr val="00B05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4336" y="8436293"/>
            <a:ext cx="139866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053" y="5662020"/>
            <a:ext cx="2695575" cy="2050697"/>
          </a:xfrm>
          <a:prstGeom prst="rect">
            <a:avLst/>
          </a:prstGeom>
        </p:spPr>
      </p:pic>
      <p:sp>
        <p:nvSpPr>
          <p:cNvPr id="15" name="TextBox 14"/>
          <p:cNvSpPr txBox="1"/>
          <p:nvPr/>
        </p:nvSpPr>
        <p:spPr>
          <a:xfrm>
            <a:off x="3360767" y="5733262"/>
            <a:ext cx="3406346" cy="1908215"/>
          </a:xfrm>
          <a:prstGeom prst="rect">
            <a:avLst/>
          </a:prstGeom>
          <a:noFill/>
        </p:spPr>
        <p:txBody>
          <a:bodyPr wrap="square" rtlCol="0">
            <a:spAutoFit/>
          </a:bodyPr>
          <a:lstStyle/>
          <a:p>
            <a:r>
              <a:rPr lang="en-US" sz="1600" b="1" i="1" u="sng" dirty="0" smtClean="0"/>
              <a:t>To </a:t>
            </a:r>
            <a:r>
              <a:rPr lang="en-US" sz="1600" b="1" i="1" u="sng" dirty="0"/>
              <a:t>R</a:t>
            </a:r>
            <a:r>
              <a:rPr lang="en-US" sz="1600" b="1" i="1" u="sng" dirty="0" smtClean="0"/>
              <a:t>egister </a:t>
            </a:r>
            <a:r>
              <a:rPr lang="en-US" sz="1600" b="1" i="1" u="sng" dirty="0"/>
              <a:t>G</a:t>
            </a:r>
            <a:r>
              <a:rPr lang="en-US" sz="1600" b="1" i="1" u="sng" dirty="0" smtClean="0"/>
              <a:t>o </a:t>
            </a:r>
            <a:r>
              <a:rPr lang="en-US" sz="1600" b="1" i="1" u="sng" dirty="0"/>
              <a:t>T</a:t>
            </a:r>
            <a:r>
              <a:rPr lang="en-US" sz="1600" b="1" i="1" u="sng" dirty="0" smtClean="0"/>
              <a:t>o</a:t>
            </a:r>
            <a:r>
              <a:rPr lang="en-US" sz="1600" b="1" i="1" u="sng" dirty="0"/>
              <a:t>: </a:t>
            </a:r>
            <a:r>
              <a:rPr lang="en-US" sz="1400" u="sng" dirty="0" smtClean="0">
                <a:hlinkClick r:id="rId5"/>
              </a:rPr>
              <a:t>www.seymourcommunityservices.com</a:t>
            </a:r>
            <a:r>
              <a:rPr lang="en-US" sz="1400" dirty="0"/>
              <a:t> </a:t>
            </a:r>
            <a:r>
              <a:rPr lang="en-US" sz="1400" dirty="0" smtClean="0"/>
              <a:t>or call </a:t>
            </a:r>
            <a:r>
              <a:rPr lang="en-US" sz="1400" dirty="0"/>
              <a:t>203-888-0406. </a:t>
            </a:r>
            <a:endParaRPr lang="en-US" sz="1400" dirty="0" smtClean="0"/>
          </a:p>
          <a:p>
            <a:endParaRPr lang="en-US" sz="1400" dirty="0" smtClean="0"/>
          </a:p>
          <a:p>
            <a:pPr algn="ctr"/>
            <a:r>
              <a:rPr lang="en-US" sz="1600" dirty="0" smtClean="0"/>
              <a:t>*</a:t>
            </a:r>
            <a:r>
              <a:rPr lang="en-US" sz="1600" dirty="0"/>
              <a:t>Online registration is recommended</a:t>
            </a:r>
            <a:r>
              <a:rPr lang="en-US" sz="1600" dirty="0" smtClean="0"/>
              <a:t>*</a:t>
            </a:r>
            <a:r>
              <a:rPr lang="en-US" dirty="0" smtClean="0"/>
              <a:t> </a:t>
            </a:r>
          </a:p>
          <a:p>
            <a:pPr algn="ctr"/>
            <a:endParaRPr lang="en-US" sz="1400" dirty="0"/>
          </a:p>
          <a:p>
            <a:pPr algn="ctr"/>
            <a:r>
              <a:rPr lang="en-US" sz="1400" dirty="0" smtClean="0">
                <a:solidFill>
                  <a:srgbClr val="00B050"/>
                </a:solidFill>
              </a:rPr>
              <a:t>*Children must bring their own racquet. Racquets can be purchased through MTA* </a:t>
            </a:r>
          </a:p>
        </p:txBody>
      </p:sp>
      <p:pic>
        <p:nvPicPr>
          <p:cNvPr id="13" name="Picture 3" descr="C:\Users\zphilippas@seymourct.org\AppData\Local\Microsoft\Windows\Temporary Internet Files\Content.IE5\2GLXROXR\sf7_kids4[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86275" y="3133725"/>
            <a:ext cx="2053072" cy="1958182"/>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8100" y="3371851"/>
            <a:ext cx="4762500" cy="2031325"/>
          </a:xfrm>
          <a:prstGeom prst="rect">
            <a:avLst/>
          </a:prstGeom>
          <a:noFill/>
        </p:spPr>
        <p:txBody>
          <a:bodyPr wrap="square" rtlCol="0">
            <a:spAutoFit/>
          </a:bodyPr>
          <a:lstStyle/>
          <a:p>
            <a:r>
              <a:rPr lang="en-US" b="1" dirty="0" smtClean="0">
                <a:solidFill>
                  <a:srgbClr val="0070C0"/>
                </a:solidFill>
                <a:latin typeface="Baskerville Old Face" panose="02020602080505020303" pitchFamily="18" charset="0"/>
              </a:rPr>
              <a:t>        Dates:  </a:t>
            </a:r>
            <a:r>
              <a:rPr lang="en-US" dirty="0" smtClean="0">
                <a:solidFill>
                  <a:srgbClr val="0070C0"/>
                </a:solidFill>
                <a:latin typeface="Baskerville Old Face" panose="02020602080505020303" pitchFamily="18" charset="0"/>
              </a:rPr>
              <a:t>September 25- October 30 </a:t>
            </a:r>
            <a:endParaRPr lang="en-US" dirty="0" smtClean="0">
              <a:solidFill>
                <a:srgbClr val="0070C0"/>
              </a:solidFill>
              <a:latin typeface="Baskerville Old Face" panose="02020602080505020303" pitchFamily="18" charset="0"/>
            </a:endParaRPr>
          </a:p>
          <a:p>
            <a:pPr algn="just"/>
            <a:r>
              <a:rPr lang="en-US" b="1" dirty="0">
                <a:solidFill>
                  <a:srgbClr val="0070C0"/>
                </a:solidFill>
                <a:latin typeface="Baskerville Old Face" panose="02020602080505020303" pitchFamily="18" charset="0"/>
              </a:rPr>
              <a:t> </a:t>
            </a:r>
            <a:r>
              <a:rPr lang="en-US" b="1" dirty="0" smtClean="0">
                <a:solidFill>
                  <a:srgbClr val="0070C0"/>
                </a:solidFill>
                <a:latin typeface="Baskerville Old Face" panose="02020602080505020303" pitchFamily="18" charset="0"/>
              </a:rPr>
              <a:t>         Day:</a:t>
            </a:r>
            <a:r>
              <a:rPr lang="en-US" dirty="0" smtClean="0">
                <a:solidFill>
                  <a:srgbClr val="0070C0"/>
                </a:solidFill>
                <a:latin typeface="Baskerville Old Face" panose="02020602080505020303" pitchFamily="18" charset="0"/>
              </a:rPr>
              <a:t>  </a:t>
            </a:r>
            <a:r>
              <a:rPr lang="en-US" dirty="0" smtClean="0">
                <a:solidFill>
                  <a:srgbClr val="0070C0"/>
                </a:solidFill>
                <a:latin typeface="Baskerville Old Face" panose="02020602080505020303" pitchFamily="18" charset="0"/>
              </a:rPr>
              <a:t>Tuesday</a:t>
            </a:r>
            <a:endParaRPr lang="en-US" dirty="0">
              <a:solidFill>
                <a:srgbClr val="0070C0"/>
              </a:solidFill>
              <a:latin typeface="Baskerville Old Face" panose="02020602080505020303" pitchFamily="18" charset="0"/>
            </a:endParaRPr>
          </a:p>
          <a:p>
            <a:pPr algn="just"/>
            <a:r>
              <a:rPr lang="en-US" b="1" dirty="0">
                <a:solidFill>
                  <a:srgbClr val="0070C0"/>
                </a:solidFill>
                <a:latin typeface="Baskerville Old Face" panose="02020602080505020303" pitchFamily="18" charset="0"/>
              </a:rPr>
              <a:t>    </a:t>
            </a:r>
            <a:r>
              <a:rPr lang="en-US" b="1" dirty="0" smtClean="0">
                <a:solidFill>
                  <a:srgbClr val="0070C0"/>
                </a:solidFill>
                <a:latin typeface="Baskerville Old Face" panose="02020602080505020303" pitchFamily="18" charset="0"/>
              </a:rPr>
              <a:t>  Times</a:t>
            </a:r>
            <a:r>
              <a:rPr lang="en-US" b="1" dirty="0">
                <a:solidFill>
                  <a:srgbClr val="0070C0"/>
                </a:solidFill>
                <a:latin typeface="Baskerville Old Face" panose="02020602080505020303" pitchFamily="18" charset="0"/>
              </a:rPr>
              <a:t>: </a:t>
            </a:r>
            <a:r>
              <a:rPr lang="en-US" b="1" dirty="0" smtClean="0">
                <a:solidFill>
                  <a:srgbClr val="0070C0"/>
                </a:solidFill>
                <a:latin typeface="Baskerville Old Face" panose="02020602080505020303" pitchFamily="18" charset="0"/>
              </a:rPr>
              <a:t> </a:t>
            </a:r>
            <a:r>
              <a:rPr lang="en-US" dirty="0" smtClean="0">
                <a:solidFill>
                  <a:srgbClr val="0070C0"/>
                </a:solidFill>
                <a:latin typeface="Baskerville Old Face" panose="02020602080505020303" pitchFamily="18" charset="0"/>
              </a:rPr>
              <a:t>3:40-4:40pm</a:t>
            </a:r>
          </a:p>
          <a:p>
            <a:pPr algn="just"/>
            <a:r>
              <a:rPr lang="en-US" b="1" dirty="0">
                <a:solidFill>
                  <a:srgbClr val="0070C0"/>
                </a:solidFill>
                <a:latin typeface="Baskerville Old Face" panose="02020602080505020303" pitchFamily="18" charset="0"/>
              </a:rPr>
              <a:t> </a:t>
            </a:r>
            <a:r>
              <a:rPr lang="en-US" b="1" dirty="0" smtClean="0">
                <a:solidFill>
                  <a:srgbClr val="0070C0"/>
                </a:solidFill>
                <a:latin typeface="Baskerville Old Face" panose="02020602080505020303" pitchFamily="18" charset="0"/>
              </a:rPr>
              <a:t>       </a:t>
            </a:r>
            <a:r>
              <a:rPr lang="en-US" b="1" dirty="0" smtClean="0">
                <a:solidFill>
                  <a:srgbClr val="0070C0"/>
                </a:solidFill>
                <a:latin typeface="Baskerville Old Face" panose="02020602080505020303" pitchFamily="18" charset="0"/>
              </a:rPr>
              <a:t>Price</a:t>
            </a:r>
            <a:r>
              <a:rPr lang="en-US" b="1" dirty="0">
                <a:solidFill>
                  <a:srgbClr val="0070C0"/>
                </a:solidFill>
                <a:latin typeface="Baskerville Old Face" panose="02020602080505020303" pitchFamily="18" charset="0"/>
              </a:rPr>
              <a:t>:</a:t>
            </a:r>
            <a:r>
              <a:rPr lang="en-US" dirty="0">
                <a:solidFill>
                  <a:srgbClr val="0070C0"/>
                </a:solidFill>
                <a:latin typeface="Baskerville Old Face" panose="02020602080505020303" pitchFamily="18" charset="0"/>
              </a:rPr>
              <a:t> </a:t>
            </a:r>
            <a:r>
              <a:rPr lang="en-US" dirty="0" smtClean="0">
                <a:solidFill>
                  <a:srgbClr val="0070C0"/>
                </a:solidFill>
                <a:latin typeface="Baskerville Old Face" panose="02020602080505020303" pitchFamily="18" charset="0"/>
              </a:rPr>
              <a:t> $85</a:t>
            </a:r>
            <a:endParaRPr lang="en-US" dirty="0">
              <a:solidFill>
                <a:srgbClr val="0070C0"/>
              </a:solidFill>
              <a:latin typeface="Baskerville Old Face" panose="02020602080505020303" pitchFamily="18" charset="0"/>
            </a:endParaRPr>
          </a:p>
          <a:p>
            <a:pPr algn="just"/>
            <a:r>
              <a:rPr lang="en-US" b="1" dirty="0">
                <a:solidFill>
                  <a:srgbClr val="0070C0"/>
                </a:solidFill>
                <a:latin typeface="Baskerville Old Face" panose="02020602080505020303" pitchFamily="18" charset="0"/>
              </a:rPr>
              <a:t>   </a:t>
            </a:r>
            <a:r>
              <a:rPr lang="en-US" b="1" dirty="0" smtClean="0">
                <a:solidFill>
                  <a:srgbClr val="0070C0"/>
                </a:solidFill>
                <a:latin typeface="Baskerville Old Face" panose="02020602080505020303" pitchFamily="18" charset="0"/>
              </a:rPr>
              <a:t>  Grades</a:t>
            </a:r>
            <a:r>
              <a:rPr lang="en-US" b="1" dirty="0">
                <a:solidFill>
                  <a:srgbClr val="0070C0"/>
                </a:solidFill>
                <a:latin typeface="Baskerville Old Face" panose="02020602080505020303" pitchFamily="18" charset="0"/>
              </a:rPr>
              <a:t>: </a:t>
            </a:r>
            <a:r>
              <a:rPr lang="en-US" b="1" dirty="0" smtClean="0">
                <a:solidFill>
                  <a:srgbClr val="0070C0"/>
                </a:solidFill>
                <a:latin typeface="Baskerville Old Face" panose="02020602080505020303" pitchFamily="18" charset="0"/>
              </a:rPr>
              <a:t> </a:t>
            </a:r>
            <a:r>
              <a:rPr lang="en-US" dirty="0" smtClean="0">
                <a:solidFill>
                  <a:srgbClr val="0070C0"/>
                </a:solidFill>
                <a:latin typeface="Baskerville Old Face" panose="02020602080505020303" pitchFamily="18" charset="0"/>
              </a:rPr>
              <a:t>K-5 </a:t>
            </a:r>
          </a:p>
          <a:p>
            <a:pPr algn="just"/>
            <a:r>
              <a:rPr lang="en-US" b="1" dirty="0" smtClean="0">
                <a:solidFill>
                  <a:srgbClr val="0070C0"/>
                </a:solidFill>
                <a:latin typeface="Baskerville Old Face" panose="02020602080505020303" pitchFamily="18" charset="0"/>
              </a:rPr>
              <a:t>   Location:  </a:t>
            </a:r>
            <a:r>
              <a:rPr lang="en-US" dirty="0" smtClean="0">
                <a:solidFill>
                  <a:srgbClr val="0070C0"/>
                </a:solidFill>
                <a:latin typeface="Baskerville Old Face" panose="02020602080505020303" pitchFamily="18" charset="0"/>
              </a:rPr>
              <a:t>Chatfield Lo-</a:t>
            </a:r>
            <a:r>
              <a:rPr lang="en-US" dirty="0" err="1" smtClean="0">
                <a:solidFill>
                  <a:srgbClr val="0070C0"/>
                </a:solidFill>
                <a:latin typeface="Baskerville Old Face" panose="02020602080505020303" pitchFamily="18" charset="0"/>
              </a:rPr>
              <a:t>Presti</a:t>
            </a:r>
            <a:r>
              <a:rPr lang="en-US" dirty="0" smtClean="0">
                <a:solidFill>
                  <a:srgbClr val="0070C0"/>
                </a:solidFill>
                <a:latin typeface="Baskerville Old Face" panose="02020602080505020303" pitchFamily="18" charset="0"/>
              </a:rPr>
              <a:t> School </a:t>
            </a:r>
            <a:endParaRPr lang="en-US" sz="1600" dirty="0">
              <a:solidFill>
                <a:srgbClr val="0070C0"/>
              </a:solidFill>
              <a:latin typeface="Baskerville Old Face" panose="02020602080505020303" pitchFamily="18" charset="0"/>
            </a:endParaRPr>
          </a:p>
          <a:p>
            <a:endParaRPr lang="en-US" dirty="0">
              <a:solidFill>
                <a:srgbClr val="0070C0"/>
              </a:solidFill>
            </a:endParaRPr>
          </a:p>
        </p:txBody>
      </p:sp>
    </p:spTree>
    <p:extLst>
      <p:ext uri="{BB962C8B-B14F-4D97-AF65-F5344CB8AC3E}">
        <p14:creationId xmlns:p14="http://schemas.microsoft.com/office/powerpoint/2010/main" val="3494885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104481</TotalTime>
  <Words>76</Words>
  <Application>Microsoft Office PowerPoint</Application>
  <PresentationFormat>On-screen Show (4:3)</PresentationFormat>
  <Paragraphs>22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Seymour Recreation Marcy’s Tennis ACADEMY </vt:lpstr>
    </vt:vector>
  </TitlesOfParts>
  <Company>Seymour Town Hall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Seymour Recreation Nationals vs mets</dc:title>
  <dc:creator>Zack Philippas</dc:creator>
  <cp:lastModifiedBy>Zack Philippas</cp:lastModifiedBy>
  <cp:revision>54</cp:revision>
  <cp:lastPrinted>2017-03-01T20:48:38Z</cp:lastPrinted>
  <dcterms:created xsi:type="dcterms:W3CDTF">2016-04-05T15:30:32Z</dcterms:created>
  <dcterms:modified xsi:type="dcterms:W3CDTF">2018-09-18T16:16:00Z</dcterms:modified>
</cp:coreProperties>
</file>