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61" r:id="rId4"/>
    <p:sldId id="258" r:id="rId5"/>
    <p:sldId id="259" r:id="rId6"/>
    <p:sldId id="271" r:id="rId7"/>
    <p:sldId id="272" r:id="rId8"/>
    <p:sldId id="260" r:id="rId9"/>
    <p:sldId id="262" r:id="rId10"/>
    <p:sldId id="263" r:id="rId11"/>
    <p:sldId id="264" r:id="rId12"/>
    <p:sldId id="265" r:id="rId13"/>
    <p:sldId id="266" r:id="rId14"/>
    <p:sldId id="267" r:id="rId15"/>
    <p:sldId id="268" r:id="rId16"/>
    <p:sldId id="269" r:id="rId17"/>
    <p:sldId id="270" r:id="rId18"/>
    <p:sldId id="273" r:id="rId19"/>
    <p:sldId id="274" r:id="rId20"/>
    <p:sldId id="275" r:id="rId21"/>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81" autoAdjust="0"/>
  </p:normalViewPr>
  <p:slideViewPr>
    <p:cSldViewPr>
      <p:cViewPr varScale="1">
        <p:scale>
          <a:sx n="66" d="100"/>
          <a:sy n="66" d="100"/>
        </p:scale>
        <p:origin x="53" y="1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3647"/>
          </a:xfrm>
          <a:prstGeom prst="rect">
            <a:avLst/>
          </a:prstGeom>
        </p:spPr>
        <p:txBody>
          <a:bodyPr vert="horz" lIns="92546" tIns="46273" rIns="92546" bIns="46273" rtlCol="0"/>
          <a:lstStyle>
            <a:lvl1pPr algn="r">
              <a:defRPr sz="1200"/>
            </a:lvl1pPr>
          </a:lstStyle>
          <a:p>
            <a:fld id="{E6706010-9409-4FA5-8E99-5ACC7F2A111A}" type="datetimeFigureOut">
              <a:rPr lang="en-US" smtClean="0"/>
              <a:t>5/30/2018</a:t>
            </a:fld>
            <a:endParaRPr lang="en-US"/>
          </a:p>
        </p:txBody>
      </p:sp>
      <p:sp>
        <p:nvSpPr>
          <p:cNvPr id="4" name="Footer Placeholder 3"/>
          <p:cNvSpPr>
            <a:spLocks noGrp="1"/>
          </p:cNvSpPr>
          <p:nvPr>
            <p:ph type="ftr" sz="quarter" idx="2"/>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777193"/>
            <a:ext cx="3013763" cy="463646"/>
          </a:xfrm>
          <a:prstGeom prst="rect">
            <a:avLst/>
          </a:prstGeom>
        </p:spPr>
        <p:txBody>
          <a:bodyPr vert="horz" lIns="92546" tIns="46273" rIns="92546" bIns="46273" rtlCol="0" anchor="b"/>
          <a:lstStyle>
            <a:lvl1pPr algn="r">
              <a:defRPr sz="1200"/>
            </a:lvl1pPr>
          </a:lstStyle>
          <a:p>
            <a:fld id="{560D065E-C0C8-4B55-8F13-37D72DB0179B}" type="slidenum">
              <a:rPr lang="en-US" smtClean="0"/>
              <a:t>‹#›</a:t>
            </a:fld>
            <a:endParaRPr lang="en-US"/>
          </a:p>
        </p:txBody>
      </p:sp>
    </p:spTree>
    <p:extLst>
      <p:ext uri="{BB962C8B-B14F-4D97-AF65-F5344CB8AC3E}">
        <p14:creationId xmlns:p14="http://schemas.microsoft.com/office/powerpoint/2010/main" val="1849997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8C419D68-96D5-467D-97E7-1957DA6746EB}" type="datetimeFigureOut">
              <a:rPr lang="en-US" smtClean="0"/>
              <a:t>5/30/2018</a:t>
            </a:fld>
            <a:endParaRPr lang="en-US"/>
          </a:p>
        </p:txBody>
      </p:sp>
      <p:sp>
        <p:nvSpPr>
          <p:cNvPr id="4" name="Slide Image Placeholder 3"/>
          <p:cNvSpPr>
            <a:spLocks noGrp="1" noRot="1" noChangeAspect="1"/>
          </p:cNvSpPr>
          <p:nvPr>
            <p:ph type="sldImg" idx="2"/>
          </p:nvPr>
        </p:nvSpPr>
        <p:spPr>
          <a:xfrm>
            <a:off x="1398588" y="1155700"/>
            <a:ext cx="4157662" cy="3117850"/>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6DAA1D7B-09F6-45DA-838E-F605E4940375}" type="slidenum">
              <a:rPr lang="en-US" smtClean="0"/>
              <a:t>‹#›</a:t>
            </a:fld>
            <a:endParaRPr lang="en-US"/>
          </a:p>
        </p:txBody>
      </p:sp>
    </p:spTree>
    <p:extLst>
      <p:ext uri="{BB962C8B-B14F-4D97-AF65-F5344CB8AC3E}">
        <p14:creationId xmlns:p14="http://schemas.microsoft.com/office/powerpoint/2010/main" val="4207084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AA1D7B-09F6-45DA-838E-F605E4940375}" type="slidenum">
              <a:rPr lang="en-US" smtClean="0"/>
              <a:t>7</a:t>
            </a:fld>
            <a:endParaRPr lang="en-US"/>
          </a:p>
        </p:txBody>
      </p:sp>
    </p:spTree>
    <p:extLst>
      <p:ext uri="{BB962C8B-B14F-4D97-AF65-F5344CB8AC3E}">
        <p14:creationId xmlns:p14="http://schemas.microsoft.com/office/powerpoint/2010/main" val="130610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AA1D7B-09F6-45DA-838E-F605E4940375}" type="slidenum">
              <a:rPr lang="en-US" smtClean="0"/>
              <a:t>10</a:t>
            </a:fld>
            <a:endParaRPr lang="en-US"/>
          </a:p>
        </p:txBody>
      </p:sp>
    </p:spTree>
    <p:extLst>
      <p:ext uri="{BB962C8B-B14F-4D97-AF65-F5344CB8AC3E}">
        <p14:creationId xmlns:p14="http://schemas.microsoft.com/office/powerpoint/2010/main" val="336547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AA1D7B-09F6-45DA-838E-F605E4940375}" type="slidenum">
              <a:rPr lang="en-US" smtClean="0"/>
              <a:t>11</a:t>
            </a:fld>
            <a:endParaRPr lang="en-US"/>
          </a:p>
        </p:txBody>
      </p:sp>
    </p:spTree>
    <p:extLst>
      <p:ext uri="{BB962C8B-B14F-4D97-AF65-F5344CB8AC3E}">
        <p14:creationId xmlns:p14="http://schemas.microsoft.com/office/powerpoint/2010/main" val="252342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AA1D7B-09F6-45DA-838E-F605E4940375}" type="slidenum">
              <a:rPr lang="en-US" smtClean="0"/>
              <a:t>12</a:t>
            </a:fld>
            <a:endParaRPr lang="en-US"/>
          </a:p>
        </p:txBody>
      </p:sp>
    </p:spTree>
    <p:extLst>
      <p:ext uri="{BB962C8B-B14F-4D97-AF65-F5344CB8AC3E}">
        <p14:creationId xmlns:p14="http://schemas.microsoft.com/office/powerpoint/2010/main" val="2547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F4E099-998A-4E5A-B7B6-EB46ECBBF92C}"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CAE1-8C31-4276-B67D-87EB9FF5627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F4E099-998A-4E5A-B7B6-EB46ECBBF92C}"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CAE1-8C31-4276-B67D-87EB9FF562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F4E099-998A-4E5A-B7B6-EB46ECBBF92C}"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CAE1-8C31-4276-B67D-87EB9FF5627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F4E099-998A-4E5A-B7B6-EB46ECBBF92C}"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CAE1-8C31-4276-B67D-87EB9FF5627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F4E099-998A-4E5A-B7B6-EB46ECBBF92C}"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CAE1-8C31-4276-B67D-87EB9FF5627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F4E099-998A-4E5A-B7B6-EB46ECBBF92C}"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CCAE1-8C31-4276-B67D-87EB9FF5627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F4E099-998A-4E5A-B7B6-EB46ECBBF92C}" type="datetimeFigureOut">
              <a:rPr lang="en-US" smtClean="0"/>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6CCAE1-8C31-4276-B67D-87EB9FF5627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F4E099-998A-4E5A-B7B6-EB46ECBBF92C}" type="datetimeFigureOut">
              <a:rPr lang="en-US" smtClean="0"/>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6CCAE1-8C31-4276-B67D-87EB9FF5627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4E099-998A-4E5A-B7B6-EB46ECBBF92C}" type="datetimeFigureOut">
              <a:rPr lang="en-US" smtClean="0"/>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6CCAE1-8C31-4276-B67D-87EB9FF562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4E099-998A-4E5A-B7B6-EB46ECBBF92C}"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CCAE1-8C31-4276-B67D-87EB9FF5627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4E099-998A-4E5A-B7B6-EB46ECBBF92C}"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CCAE1-8C31-4276-B67D-87EB9FF5627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alpha val="7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4E099-998A-4E5A-B7B6-EB46ECBBF92C}" type="datetimeFigureOut">
              <a:rPr lang="en-US" smtClean="0"/>
              <a:t>5/30/2018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CCAE1-8C31-4276-B67D-87EB9FF5627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1470025"/>
          </a:xfrm>
        </p:spPr>
        <p:txBody>
          <a:bodyPr>
            <a:normAutofit/>
          </a:bodyPr>
          <a:lstStyle/>
          <a:p>
            <a:r>
              <a:rPr lang="en-US" sz="6000" dirty="0"/>
              <a:t>KetoworX</a:t>
            </a:r>
          </a:p>
        </p:txBody>
      </p:sp>
      <p:sp>
        <p:nvSpPr>
          <p:cNvPr id="3" name="Subtitle 2"/>
          <p:cNvSpPr>
            <a:spLocks noGrp="1"/>
          </p:cNvSpPr>
          <p:nvPr>
            <p:ph type="subTitle" idx="1"/>
          </p:nvPr>
        </p:nvSpPr>
        <p:spPr/>
        <p:txBody>
          <a:bodyPr/>
          <a:lstStyle/>
          <a:p>
            <a:r>
              <a:rPr lang="en-US" dirty="0">
                <a:solidFill>
                  <a:schemeClr val="tx1"/>
                </a:solidFill>
              </a:rPr>
              <a:t>30-day Community Weight loss Challenge</a:t>
            </a:r>
          </a:p>
          <a:p>
            <a:r>
              <a:rPr lang="en-US" dirty="0">
                <a:solidFill>
                  <a:schemeClr val="tx1"/>
                </a:solidFill>
              </a:rPr>
              <a:t>“Eat Fat to get FIT”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BBCA3E-E245-4538-81BE-B04D3B92A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668" y="0"/>
            <a:ext cx="5300663" cy="6858000"/>
          </a:xfrm>
          <a:prstGeom prst="rect">
            <a:avLst/>
          </a:prstGeom>
        </p:spPr>
      </p:pic>
    </p:spTree>
    <p:extLst>
      <p:ext uri="{BB962C8B-B14F-4D97-AF65-F5344CB8AC3E}">
        <p14:creationId xmlns:p14="http://schemas.microsoft.com/office/powerpoint/2010/main" val="2711789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EF94F63-2529-4018-99A5-FFBC78C52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800"/>
            <a:ext cx="9144000" cy="4411980"/>
          </a:xfrm>
          <a:prstGeom prst="rect">
            <a:avLst/>
          </a:prstGeom>
        </p:spPr>
      </p:pic>
      <p:sp>
        <p:nvSpPr>
          <p:cNvPr id="6" name="Title 5">
            <a:extLst>
              <a:ext uri="{FF2B5EF4-FFF2-40B4-BE49-F238E27FC236}">
                <a16:creationId xmlns:a16="http://schemas.microsoft.com/office/drawing/2014/main" xmlns="" id="{7795508C-8B6A-473A-96B9-C84B0FE77544}"/>
              </a:ext>
            </a:extLst>
          </p:cNvPr>
          <p:cNvSpPr>
            <a:spLocks noGrp="1"/>
          </p:cNvSpPr>
          <p:nvPr>
            <p:ph type="title"/>
          </p:nvPr>
        </p:nvSpPr>
        <p:spPr/>
        <p:txBody>
          <a:bodyPr/>
          <a:lstStyle/>
          <a:p>
            <a:r>
              <a:rPr lang="en-US" dirty="0"/>
              <a:t>AVOID…</a:t>
            </a:r>
          </a:p>
        </p:txBody>
      </p:sp>
    </p:spTree>
    <p:extLst>
      <p:ext uri="{BB962C8B-B14F-4D97-AF65-F5344CB8AC3E}">
        <p14:creationId xmlns:p14="http://schemas.microsoft.com/office/powerpoint/2010/main" val="3710786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95F661F-A3E0-4220-B444-7FCAD12C3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0" y="1381125"/>
            <a:ext cx="4762500" cy="4095750"/>
          </a:xfrm>
          <a:prstGeom prst="rect">
            <a:avLst/>
          </a:prstGeom>
        </p:spPr>
      </p:pic>
    </p:spTree>
    <p:extLst>
      <p:ext uri="{BB962C8B-B14F-4D97-AF65-F5344CB8AC3E}">
        <p14:creationId xmlns:p14="http://schemas.microsoft.com/office/powerpoint/2010/main" val="203648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FE582-79F4-42B5-A496-30802B41FBF3}"/>
              </a:ext>
            </a:extLst>
          </p:cNvPr>
          <p:cNvSpPr>
            <a:spLocks noGrp="1"/>
          </p:cNvSpPr>
          <p:nvPr>
            <p:ph type="ctrTitle"/>
          </p:nvPr>
        </p:nvSpPr>
        <p:spPr/>
        <p:txBody>
          <a:bodyPr/>
          <a:lstStyle/>
          <a:p>
            <a:r>
              <a:rPr lang="en-US" dirty="0"/>
              <a:t>We will meet once a week here at the community center!</a:t>
            </a:r>
          </a:p>
        </p:txBody>
      </p:sp>
      <p:sp>
        <p:nvSpPr>
          <p:cNvPr id="3" name="Subtitle 2">
            <a:extLst>
              <a:ext uri="{FF2B5EF4-FFF2-40B4-BE49-F238E27FC236}">
                <a16:creationId xmlns:a16="http://schemas.microsoft.com/office/drawing/2014/main" xmlns="" id="{33204CBC-5C4E-4E75-A89B-000C3FA93D9C}"/>
              </a:ext>
            </a:extLst>
          </p:cNvPr>
          <p:cNvSpPr>
            <a:spLocks noGrp="1"/>
          </p:cNvSpPr>
          <p:nvPr>
            <p:ph type="subTitle" idx="1"/>
          </p:nvPr>
        </p:nvSpPr>
        <p:spPr/>
        <p:txBody>
          <a:bodyPr/>
          <a:lstStyle/>
          <a:p>
            <a:r>
              <a:rPr lang="en-US" dirty="0">
                <a:solidFill>
                  <a:schemeClr val="tx1"/>
                </a:solidFill>
              </a:rPr>
              <a:t>Sign up time… </a:t>
            </a:r>
          </a:p>
        </p:txBody>
      </p:sp>
    </p:spTree>
    <p:extLst>
      <p:ext uri="{BB962C8B-B14F-4D97-AF65-F5344CB8AC3E}">
        <p14:creationId xmlns:p14="http://schemas.microsoft.com/office/powerpoint/2010/main" val="43328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13E247-2EE2-4ABD-A4A4-75007BBB1F21}"/>
              </a:ext>
            </a:extLst>
          </p:cNvPr>
          <p:cNvSpPr>
            <a:spLocks noGrp="1"/>
          </p:cNvSpPr>
          <p:nvPr>
            <p:ph type="ctrTitle"/>
          </p:nvPr>
        </p:nvSpPr>
        <p:spPr/>
        <p:txBody>
          <a:bodyPr/>
          <a:lstStyle/>
          <a:p>
            <a:r>
              <a:rPr lang="en-US" dirty="0"/>
              <a:t>Weigh-in time!!! </a:t>
            </a:r>
          </a:p>
        </p:txBody>
      </p:sp>
      <p:sp>
        <p:nvSpPr>
          <p:cNvPr id="3" name="Subtitle 2">
            <a:extLst>
              <a:ext uri="{FF2B5EF4-FFF2-40B4-BE49-F238E27FC236}">
                <a16:creationId xmlns:a16="http://schemas.microsoft.com/office/drawing/2014/main" xmlns="" id="{0C43D621-351B-4B01-AD79-0A7421DC9227}"/>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xmlns="" id="{3B7D0F9B-95C0-4A34-A903-78E63F132A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3600450"/>
            <a:ext cx="3342146" cy="2512464"/>
          </a:xfrm>
          <a:prstGeom prst="rect">
            <a:avLst/>
          </a:prstGeom>
        </p:spPr>
      </p:pic>
    </p:spTree>
    <p:extLst>
      <p:ext uri="{BB962C8B-B14F-4D97-AF65-F5344CB8AC3E}">
        <p14:creationId xmlns:p14="http://schemas.microsoft.com/office/powerpoint/2010/main" val="47533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E25DDCF-0B2D-44B2-B9EC-2F051B2ED660}"/>
              </a:ext>
            </a:extLst>
          </p:cNvPr>
          <p:cNvSpPr/>
          <p:nvPr/>
        </p:nvSpPr>
        <p:spPr>
          <a:xfrm>
            <a:off x="3124200" y="3124200"/>
            <a:ext cx="3568911" cy="369332"/>
          </a:xfrm>
          <a:prstGeom prst="rect">
            <a:avLst/>
          </a:prstGeom>
        </p:spPr>
        <p:txBody>
          <a:bodyPr wrap="square">
            <a:spAutoFit/>
          </a:bodyPr>
          <a:lstStyle/>
          <a:p>
            <a:r>
              <a:rPr lang="en-US" b="1" dirty="0">
                <a:solidFill>
                  <a:srgbClr val="003569"/>
                </a:solidFill>
                <a:latin typeface="-apple-system"/>
              </a:rPr>
              <a:t>WATER, WATER, WATER…</a:t>
            </a:r>
            <a:endParaRPr lang="en-US" dirty="0"/>
          </a:p>
        </p:txBody>
      </p:sp>
      <p:sp>
        <p:nvSpPr>
          <p:cNvPr id="3" name="Title 2">
            <a:extLst>
              <a:ext uri="{FF2B5EF4-FFF2-40B4-BE49-F238E27FC236}">
                <a16:creationId xmlns:a16="http://schemas.microsoft.com/office/drawing/2014/main" xmlns="" id="{466FE4EB-78B0-4275-A795-D7AB92C02F6F}"/>
              </a:ext>
            </a:extLst>
          </p:cNvPr>
          <p:cNvSpPr>
            <a:spLocks noGrp="1"/>
          </p:cNvSpPr>
          <p:nvPr>
            <p:ph type="ctrTitle"/>
          </p:nvPr>
        </p:nvSpPr>
        <p:spPr>
          <a:xfrm>
            <a:off x="609600" y="680722"/>
            <a:ext cx="7772400" cy="1470025"/>
          </a:xfrm>
        </p:spPr>
        <p:txBody>
          <a:bodyPr>
            <a:normAutofit/>
          </a:bodyPr>
          <a:lstStyle/>
          <a:p>
            <a:r>
              <a:rPr lang="en-US" dirty="0"/>
              <a:t>STAY HYDRATED</a:t>
            </a:r>
          </a:p>
        </p:txBody>
      </p:sp>
      <p:sp>
        <p:nvSpPr>
          <p:cNvPr id="4" name="Subtitle 3">
            <a:extLst>
              <a:ext uri="{FF2B5EF4-FFF2-40B4-BE49-F238E27FC236}">
                <a16:creationId xmlns:a16="http://schemas.microsoft.com/office/drawing/2014/main" xmlns="" id="{E5456F37-653A-4B73-87EA-CCA83260A1FF}"/>
              </a:ext>
            </a:extLst>
          </p:cNvPr>
          <p:cNvSpPr>
            <a:spLocks noGrp="1"/>
          </p:cNvSpPr>
          <p:nvPr>
            <p:ph type="subTitle" idx="1"/>
          </p:nvPr>
        </p:nvSpPr>
        <p:spPr/>
        <p:txBody>
          <a:bodyPr>
            <a:normAutofit fontScale="55000" lnSpcReduction="20000"/>
          </a:bodyPr>
          <a:lstStyle/>
          <a:p>
            <a:r>
              <a:rPr lang="en-US" dirty="0">
                <a:solidFill>
                  <a:schemeClr val="tx1"/>
                </a:solidFill>
              </a:rPr>
              <a:t>These can also help with “keto flu” Keto flu can be prevented with proper hydration and vitamins/minerals!!!</a:t>
            </a:r>
          </a:p>
          <a:p>
            <a:r>
              <a:rPr lang="en-US" dirty="0">
                <a:solidFill>
                  <a:srgbClr val="222222"/>
                </a:solidFill>
                <a:latin typeface="arial" panose="020B0604020202020204" pitchFamily="34" charset="0"/>
              </a:rPr>
              <a:t>“The </a:t>
            </a:r>
            <a:r>
              <a:rPr lang="en-US" b="1" dirty="0">
                <a:solidFill>
                  <a:srgbClr val="222222"/>
                </a:solidFill>
                <a:latin typeface="arial" panose="020B0604020202020204" pitchFamily="34" charset="0"/>
              </a:rPr>
              <a:t>cause</a:t>
            </a:r>
            <a:r>
              <a:rPr lang="en-US" dirty="0">
                <a:solidFill>
                  <a:srgbClr val="222222"/>
                </a:solidFill>
                <a:latin typeface="arial" panose="020B0604020202020204" pitchFamily="34" charset="0"/>
              </a:rPr>
              <a:t>. The </a:t>
            </a:r>
            <a:r>
              <a:rPr lang="en-US" b="1" dirty="0">
                <a:solidFill>
                  <a:srgbClr val="222222"/>
                </a:solidFill>
                <a:latin typeface="arial" panose="020B0604020202020204" pitchFamily="34" charset="0"/>
              </a:rPr>
              <a:t>keto flu</a:t>
            </a:r>
            <a:r>
              <a:rPr lang="en-US" dirty="0">
                <a:solidFill>
                  <a:srgbClr val="222222"/>
                </a:solidFill>
                <a:latin typeface="arial" panose="020B0604020202020204" pitchFamily="34" charset="0"/>
              </a:rPr>
              <a:t> is </a:t>
            </a:r>
            <a:r>
              <a:rPr lang="en-US" b="1" dirty="0">
                <a:solidFill>
                  <a:srgbClr val="222222"/>
                </a:solidFill>
                <a:latin typeface="arial" panose="020B0604020202020204" pitchFamily="34" charset="0"/>
              </a:rPr>
              <a:t>caused</a:t>
            </a:r>
            <a:r>
              <a:rPr lang="en-US" dirty="0">
                <a:solidFill>
                  <a:srgbClr val="222222"/>
                </a:solidFill>
                <a:latin typeface="arial" panose="020B0604020202020204" pitchFamily="34" charset="0"/>
              </a:rPr>
              <a:t> by the transition when your body starts burning fat for energy instead of sugar. Most of the symptoms are </a:t>
            </a:r>
            <a:r>
              <a:rPr lang="en-US" b="1" dirty="0">
                <a:solidFill>
                  <a:srgbClr val="222222"/>
                </a:solidFill>
                <a:latin typeface="arial" panose="020B0604020202020204" pitchFamily="34" charset="0"/>
              </a:rPr>
              <a:t>caused</a:t>
            </a:r>
            <a:r>
              <a:rPr lang="en-US" dirty="0">
                <a:solidFill>
                  <a:srgbClr val="222222"/>
                </a:solidFill>
                <a:latin typeface="arial" panose="020B0604020202020204" pitchFamily="34" charset="0"/>
              </a:rPr>
              <a:t> by a lack of water and salt, </a:t>
            </a:r>
            <a:r>
              <a:rPr lang="en-US" b="1" dirty="0">
                <a:solidFill>
                  <a:srgbClr val="222222"/>
                </a:solidFill>
                <a:latin typeface="arial" panose="020B0604020202020204" pitchFamily="34" charset="0"/>
              </a:rPr>
              <a:t>caused</a:t>
            </a:r>
            <a:r>
              <a:rPr lang="en-US" dirty="0">
                <a:solidFill>
                  <a:srgbClr val="222222"/>
                </a:solidFill>
                <a:latin typeface="arial" panose="020B0604020202020204" pitchFamily="34" charset="0"/>
              </a:rPr>
              <a:t> by a temporarily increased urine production as the body enters ketosis (the increased fat-burning mode).”</a:t>
            </a:r>
            <a:endParaRPr lang="en-US" dirty="0">
              <a:solidFill>
                <a:schemeClr val="tx1"/>
              </a:solidFill>
            </a:endParaRPr>
          </a:p>
        </p:txBody>
      </p:sp>
    </p:spTree>
    <p:extLst>
      <p:ext uri="{BB962C8B-B14F-4D97-AF65-F5344CB8AC3E}">
        <p14:creationId xmlns:p14="http://schemas.microsoft.com/office/powerpoint/2010/main" val="482807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78D862-7565-4C1B-8F3D-D3EC4CD29515}"/>
              </a:ext>
            </a:extLst>
          </p:cNvPr>
          <p:cNvSpPr>
            <a:spLocks noGrp="1"/>
          </p:cNvSpPr>
          <p:nvPr>
            <p:ph type="title"/>
          </p:nvPr>
        </p:nvSpPr>
        <p:spPr>
          <a:xfrm>
            <a:off x="457200" y="2438400"/>
            <a:ext cx="8229600" cy="1143000"/>
          </a:xfrm>
        </p:spPr>
        <p:txBody>
          <a:bodyPr>
            <a:normAutofit fontScale="90000"/>
          </a:bodyPr>
          <a:lstStyle/>
          <a:p>
            <a:r>
              <a:rPr lang="en-US" dirty="0"/>
              <a:t>Electrolytes become depleted on a </a:t>
            </a:r>
            <a:r>
              <a:rPr lang="en-US" b="1" dirty="0"/>
              <a:t>ketogenic</a:t>
            </a:r>
            <a:r>
              <a:rPr lang="en-US" dirty="0"/>
              <a:t> diet due to increased </a:t>
            </a:r>
            <a:r>
              <a:rPr lang="en-US" b="1" dirty="0"/>
              <a:t>water</a:t>
            </a:r>
            <a:r>
              <a:rPr lang="en-US" dirty="0"/>
              <a:t> excretion and decreased </a:t>
            </a:r>
            <a:r>
              <a:rPr lang="en-US" b="1" dirty="0"/>
              <a:t>water</a:t>
            </a:r>
            <a:r>
              <a:rPr lang="en-US" dirty="0"/>
              <a:t> retention. </a:t>
            </a:r>
            <a:r>
              <a:rPr lang="en-US" b="1" dirty="0"/>
              <a:t>Important</a:t>
            </a:r>
            <a:r>
              <a:rPr lang="en-US" dirty="0"/>
              <a:t> electrolytes to focus on during a </a:t>
            </a:r>
            <a:r>
              <a:rPr lang="en-US" b="1" dirty="0"/>
              <a:t>ketogenic</a:t>
            </a:r>
            <a:r>
              <a:rPr lang="en-US" dirty="0"/>
              <a:t> diet are: sodium, potassium, and magnesium. Increasing your </a:t>
            </a:r>
            <a:r>
              <a:rPr lang="en-US" b="1" dirty="0"/>
              <a:t>water</a:t>
            </a:r>
            <a:r>
              <a:rPr lang="en-US" dirty="0"/>
              <a:t> intake is </a:t>
            </a:r>
            <a:r>
              <a:rPr lang="en-US" b="1" dirty="0"/>
              <a:t>important</a:t>
            </a:r>
            <a:r>
              <a:rPr lang="en-US" dirty="0"/>
              <a:t> on a </a:t>
            </a:r>
            <a:r>
              <a:rPr lang="en-US" b="1" dirty="0"/>
              <a:t>ketogenic</a:t>
            </a:r>
            <a:r>
              <a:rPr lang="en-US" dirty="0"/>
              <a:t> diet to maintain hydration</a:t>
            </a:r>
          </a:p>
        </p:txBody>
      </p:sp>
    </p:spTree>
    <p:extLst>
      <p:ext uri="{BB962C8B-B14F-4D97-AF65-F5344CB8AC3E}">
        <p14:creationId xmlns:p14="http://schemas.microsoft.com/office/powerpoint/2010/main" val="2569945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3903B3C-D123-4A00-9671-0B2F375C7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1440641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F48F39-571E-4B48-A2D5-996C7AB323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4384"/>
            <a:ext cx="9144000" cy="4689231"/>
          </a:xfrm>
          <a:prstGeom prst="rect">
            <a:avLst/>
          </a:prstGeom>
        </p:spPr>
      </p:pic>
    </p:spTree>
    <p:extLst>
      <p:ext uri="{BB962C8B-B14F-4D97-AF65-F5344CB8AC3E}">
        <p14:creationId xmlns:p14="http://schemas.microsoft.com/office/powerpoint/2010/main" val="1825736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50779A-9B91-4052-8FE8-C288F3304925}"/>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xmlns="" id="{F5CEB0DE-625C-41D3-B277-D15DDEACCD64}"/>
              </a:ext>
            </a:extLst>
          </p:cNvPr>
          <p:cNvSpPr>
            <a:spLocks noGrp="1"/>
          </p:cNvSpPr>
          <p:nvPr>
            <p:ph idx="1"/>
          </p:nvPr>
        </p:nvSpPr>
        <p:spPr/>
        <p:txBody>
          <a:bodyPr>
            <a:normAutofit fontScale="92500" lnSpcReduction="20000"/>
          </a:bodyPr>
          <a:lstStyle/>
          <a:p>
            <a:r>
              <a:rPr lang="en-US" dirty="0"/>
              <a:t>Watch “The Magic Pill” Netflix documentary… take notes!!!</a:t>
            </a:r>
          </a:p>
          <a:p>
            <a:r>
              <a:rPr lang="en-US" dirty="0"/>
              <a:t>Download and create profile on MyFitnessPal and send me friend request at: kposs0</a:t>
            </a:r>
          </a:p>
          <a:p>
            <a:r>
              <a:rPr lang="en-US" dirty="0"/>
              <a:t>Download and create PINTEREST account- TRUST ME, lifesaver!!!!</a:t>
            </a:r>
          </a:p>
          <a:p>
            <a:r>
              <a:rPr lang="en-US" dirty="0"/>
              <a:t>Clear one kitchen cabinet in your kitchen… this is the ONLY cabinet you will turn to!!!</a:t>
            </a:r>
          </a:p>
          <a:p>
            <a:r>
              <a:rPr lang="en-US" dirty="0"/>
              <a:t>Take pictures of all your meals for the next week!!!</a:t>
            </a:r>
          </a:p>
        </p:txBody>
      </p:sp>
    </p:spTree>
    <p:extLst>
      <p:ext uri="{BB962C8B-B14F-4D97-AF65-F5344CB8AC3E}">
        <p14:creationId xmlns:p14="http://schemas.microsoft.com/office/powerpoint/2010/main" val="856189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ME…</a:t>
            </a:r>
          </a:p>
        </p:txBody>
      </p:sp>
      <p:sp>
        <p:nvSpPr>
          <p:cNvPr id="3" name="Content Placeholder 2"/>
          <p:cNvSpPr>
            <a:spLocks noGrp="1"/>
          </p:cNvSpPr>
          <p:nvPr>
            <p:ph idx="1"/>
          </p:nvPr>
        </p:nvSpPr>
        <p:spPr/>
        <p:txBody>
          <a:bodyPr/>
          <a:lstStyle/>
          <a:p>
            <a:r>
              <a:rPr lang="en-US" dirty="0"/>
              <a:t>RN at Yale ED SRC campus, </a:t>
            </a:r>
            <a:r>
              <a:rPr lang="en-US" dirty="0" err="1"/>
              <a:t>Subsitute</a:t>
            </a:r>
            <a:r>
              <a:rPr lang="en-US" dirty="0"/>
              <a:t> RN for Seymour School District.</a:t>
            </a:r>
          </a:p>
          <a:p>
            <a:r>
              <a:rPr lang="en-US" dirty="0"/>
              <a:t>Two young children; Tyler 8yrs old attends CLS and </a:t>
            </a:r>
            <a:r>
              <a:rPr lang="en-US" dirty="0" err="1"/>
              <a:t>Makayla</a:t>
            </a:r>
            <a:r>
              <a:rPr lang="en-US" dirty="0"/>
              <a:t> 2.5yrs attends Explorer’s.</a:t>
            </a:r>
          </a:p>
          <a:p>
            <a:r>
              <a:rPr lang="en-US" dirty="0"/>
              <a:t>Started Keto 3/7/18 and am down 27lbs!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AA1D99-F690-44F3-BCEB-DD46C6B524E9}"/>
              </a:ext>
            </a:extLst>
          </p:cNvPr>
          <p:cNvSpPr>
            <a:spLocks noGrp="1"/>
          </p:cNvSpPr>
          <p:nvPr>
            <p:ph type="title"/>
          </p:nvPr>
        </p:nvSpPr>
        <p:spPr>
          <a:xfrm>
            <a:off x="457200" y="274638"/>
            <a:ext cx="8229600" cy="5135562"/>
          </a:xfrm>
        </p:spPr>
        <p:txBody>
          <a:bodyPr>
            <a:normAutofit/>
          </a:bodyPr>
          <a:lstStyle/>
          <a:p>
            <a:pPr algn="l"/>
            <a:r>
              <a:rPr lang="en-US" sz="1800" dirty="0"/>
              <a:t>How do I invite a current member to be my friend on MyFitnessPal? </a:t>
            </a:r>
            <a:br>
              <a:rPr lang="en-US" sz="1800" dirty="0"/>
            </a:br>
            <a:r>
              <a:rPr lang="en-US" sz="1800" dirty="0"/>
              <a:t/>
            </a:r>
            <a:br>
              <a:rPr lang="en-US" sz="1800" dirty="0"/>
            </a:br>
            <a:r>
              <a:rPr lang="en-US" sz="1800" b="1" dirty="0"/>
              <a:t>On the Web - Username or Email address</a:t>
            </a:r>
            <a:br>
              <a:rPr lang="en-US" sz="1800" b="1" dirty="0"/>
            </a:br>
            <a:r>
              <a:rPr lang="en-US" sz="1800" dirty="0"/>
              <a:t>Log into your account on our website at http://www.myfitnesspal.com. Mobile app users should log in using the same username and password they use in the app.</a:t>
            </a:r>
            <a:br>
              <a:rPr lang="en-US" sz="1800" dirty="0"/>
            </a:br>
            <a:r>
              <a:rPr lang="en-US" sz="1800" dirty="0"/>
              <a:t>Click the "Community" tab, then click "Find Member." Fill in the "Username or Email" field and click "Search." You will be taken to the member's profile page, where you can click "Add as Friend" to send a friend request.</a:t>
            </a:r>
            <a:br>
              <a:rPr lang="en-US" sz="1800" dirty="0"/>
            </a:br>
            <a:r>
              <a:rPr lang="en-US" sz="1800" dirty="0"/>
              <a:t/>
            </a:r>
            <a:br>
              <a:rPr lang="en-US" sz="1800" dirty="0"/>
            </a:br>
            <a:r>
              <a:rPr lang="en-US" sz="1800" dirty="0"/>
              <a:t>Adjust your MACROS by going to “me” tab and then “update goals” and click on “calorie and macronutrient goals” Adjust carbs to 5%, Protein to 20% and fat to 75%</a:t>
            </a:r>
            <a:br>
              <a:rPr lang="en-US" sz="1800" dirty="0"/>
            </a:br>
            <a:r>
              <a:rPr lang="en-US" sz="1800" dirty="0"/>
              <a:t/>
            </a:r>
            <a:br>
              <a:rPr lang="en-US" sz="1800" dirty="0"/>
            </a:br>
            <a:r>
              <a:rPr lang="en-US" sz="1800" dirty="0"/>
              <a:t>KEEP YOUR CALORIE INTAKE AT DEFAULT FROM APPLICATION BASED ON TWO LB PER WEEK GOAL!!!</a:t>
            </a:r>
            <a:br>
              <a:rPr lang="en-US" sz="1800" dirty="0"/>
            </a:br>
            <a:r>
              <a:rPr lang="en-US" sz="1800" dirty="0"/>
              <a:t/>
            </a:r>
            <a:br>
              <a:rPr lang="en-US" sz="1800" dirty="0"/>
            </a:br>
            <a:r>
              <a:rPr lang="en-US" sz="1800" dirty="0"/>
              <a:t>FOR THE NEXT 30 DAYS YOU MUST LOG ALL YOUR FOOD, IF YOU WANT TO STAY ON TRACK… YOU DON’T HAVE TO DO THIS FOREVER… I PROMISE!</a:t>
            </a:r>
            <a:br>
              <a:rPr lang="en-US" sz="1800" dirty="0"/>
            </a:br>
            <a:endParaRPr lang="en-US" sz="1800" dirty="0"/>
          </a:p>
        </p:txBody>
      </p:sp>
    </p:spTree>
    <p:extLst>
      <p:ext uri="{BB962C8B-B14F-4D97-AF65-F5344CB8AC3E}">
        <p14:creationId xmlns:p14="http://schemas.microsoft.com/office/powerpoint/2010/main" val="161510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FEBF10-0B6B-4B95-8D02-782C50F3DA14}"/>
              </a:ext>
            </a:extLst>
          </p:cNvPr>
          <p:cNvSpPr>
            <a:spLocks noGrp="1"/>
          </p:cNvSpPr>
          <p:nvPr>
            <p:ph type="ctrTitle"/>
          </p:nvPr>
        </p:nvSpPr>
        <p:spPr/>
        <p:txBody>
          <a:bodyPr/>
          <a:lstStyle/>
          <a:p>
            <a:r>
              <a:rPr lang="en-US" dirty="0"/>
              <a:t>ABOUT ALL OF YOU…</a:t>
            </a:r>
          </a:p>
        </p:txBody>
      </p:sp>
      <p:sp>
        <p:nvSpPr>
          <p:cNvPr id="3" name="Subtitle 2">
            <a:extLst>
              <a:ext uri="{FF2B5EF4-FFF2-40B4-BE49-F238E27FC236}">
                <a16:creationId xmlns:a16="http://schemas.microsoft.com/office/drawing/2014/main" xmlns="" id="{55E474DF-684B-4E88-9FF3-9B96DFA26579}"/>
              </a:ext>
            </a:extLst>
          </p:cNvPr>
          <p:cNvSpPr>
            <a:spLocks noGrp="1"/>
          </p:cNvSpPr>
          <p:nvPr>
            <p:ph type="subTitle" idx="1"/>
          </p:nvPr>
        </p:nvSpPr>
        <p:spPr/>
        <p:txBody>
          <a:bodyPr/>
          <a:lstStyle/>
          <a:p>
            <a:r>
              <a:rPr lang="en-US" dirty="0">
                <a:solidFill>
                  <a:schemeClr val="tx1"/>
                </a:solidFill>
              </a:rPr>
              <a:t>Meet and greet time!!!</a:t>
            </a:r>
          </a:p>
        </p:txBody>
      </p:sp>
    </p:spTree>
    <p:extLst>
      <p:ext uri="{BB962C8B-B14F-4D97-AF65-F5344CB8AC3E}">
        <p14:creationId xmlns:p14="http://schemas.microsoft.com/office/powerpoint/2010/main" val="2874316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am I doing this…</a:t>
            </a:r>
          </a:p>
        </p:txBody>
      </p:sp>
      <p:sp>
        <p:nvSpPr>
          <p:cNvPr id="3" name="Content Placeholder 2"/>
          <p:cNvSpPr>
            <a:spLocks noGrp="1"/>
          </p:cNvSpPr>
          <p:nvPr>
            <p:ph idx="1"/>
          </p:nvPr>
        </p:nvSpPr>
        <p:spPr/>
        <p:txBody>
          <a:bodyPr/>
          <a:lstStyle/>
          <a:p>
            <a:r>
              <a:rPr lang="en-US" dirty="0"/>
              <a:t>As a nurse, I have a passion to HELP people! The Ketogenic lifestyle has many benefits and I want to share a better way of eating with my community to hopefully spread awareness that this is a healthy lifestyle for EVERYONE!!! Whether or not you have a chronic disease or want to achieve sustainable weight loss.</a:t>
            </a:r>
          </a:p>
          <a:p>
            <a:r>
              <a:rPr lang="en-US" dirty="0"/>
              <a:t>“Nature is the healer of Disease” Hippocrates.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470025"/>
          </a:xfrm>
        </p:spPr>
        <p:txBody>
          <a:bodyPr/>
          <a:lstStyle/>
          <a:p>
            <a:r>
              <a:rPr lang="en-US" dirty="0"/>
              <a:t>No </a:t>
            </a:r>
            <a:r>
              <a:rPr lang="en-US" dirty="0" err="1"/>
              <a:t>Keto</a:t>
            </a:r>
            <a:r>
              <a:rPr lang="en-US" dirty="0"/>
              <a:t> is NOT Atkins!!!</a:t>
            </a:r>
          </a:p>
        </p:txBody>
      </p:sp>
      <p:sp>
        <p:nvSpPr>
          <p:cNvPr id="4" name="Text Placeholder 3"/>
          <p:cNvSpPr>
            <a:spLocks noGrp="1"/>
          </p:cNvSpPr>
          <p:nvPr>
            <p:ph type="subTitle" idx="1"/>
          </p:nvPr>
        </p:nvSpPr>
        <p:spPr/>
        <p:txBody>
          <a:bodyPr>
            <a:normAutofit fontScale="70000" lnSpcReduction="20000"/>
          </a:bodyPr>
          <a:lstStyle/>
          <a:p>
            <a:r>
              <a:rPr lang="en-US" dirty="0">
                <a:solidFill>
                  <a:schemeClr val="tx1"/>
                </a:solidFill>
              </a:rPr>
              <a:t>Atkin’s focused strictly on NO Carbohydrates, which cut out vegetables and fruit. Keto on the other hand uses “net carbs”… which allows you to minus carbohydrates from fiber! You can have fiber! Carbohydrates from  fiber do not raise your blood sugar and cause an insulin response.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758E25-303E-462B-8609-F61859A5B646}"/>
              </a:ext>
            </a:extLst>
          </p:cNvPr>
          <p:cNvSpPr>
            <a:spLocks noGrp="1"/>
          </p:cNvSpPr>
          <p:nvPr>
            <p:ph type="title"/>
          </p:nvPr>
        </p:nvSpPr>
        <p:spPr/>
        <p:txBody>
          <a:bodyPr>
            <a:normAutofit fontScale="90000"/>
          </a:bodyPr>
          <a:lstStyle/>
          <a:p>
            <a:r>
              <a:rPr lang="en-US" dirty="0"/>
              <a:t>What will happen when I enter Ketosis</a:t>
            </a:r>
          </a:p>
        </p:txBody>
      </p:sp>
      <p:sp>
        <p:nvSpPr>
          <p:cNvPr id="3" name="Content Placeholder 2">
            <a:extLst>
              <a:ext uri="{FF2B5EF4-FFF2-40B4-BE49-F238E27FC236}">
                <a16:creationId xmlns:a16="http://schemas.microsoft.com/office/drawing/2014/main" xmlns="" id="{AF668A38-9170-4E9E-9851-375EFEC4BA80}"/>
              </a:ext>
            </a:extLst>
          </p:cNvPr>
          <p:cNvSpPr>
            <a:spLocks noGrp="1"/>
          </p:cNvSpPr>
          <p:nvPr>
            <p:ph sz="half" idx="1"/>
          </p:nvPr>
        </p:nvSpPr>
        <p:spPr/>
        <p:txBody>
          <a:bodyPr>
            <a:normAutofit/>
          </a:bodyPr>
          <a:lstStyle/>
          <a:p>
            <a:r>
              <a:rPr lang="en-US" sz="1600" dirty="0"/>
              <a:t>Right now, your bodies energy source is glucose from carbohydrates.</a:t>
            </a:r>
          </a:p>
          <a:p>
            <a:r>
              <a:rPr lang="en-US" sz="1600" dirty="0"/>
              <a:t>When you cut out carbohydrates from grains, sugar, certain </a:t>
            </a:r>
            <a:r>
              <a:rPr lang="en-US" sz="1600" dirty="0" err="1"/>
              <a:t>fuits</a:t>
            </a:r>
            <a:r>
              <a:rPr lang="en-US" sz="1600" dirty="0"/>
              <a:t> and starchy vegetables… your body starts to release ketones to burn fat for energy.</a:t>
            </a:r>
          </a:p>
          <a:p>
            <a:r>
              <a:rPr lang="en-US" sz="1600" dirty="0"/>
              <a:t>I don’t know about you, but I have plenty of FAT to start to fuel my body!!!!</a:t>
            </a:r>
          </a:p>
          <a:p>
            <a:pPr marL="0" indent="0">
              <a:buNone/>
            </a:pPr>
            <a:endParaRPr lang="en-US" dirty="0"/>
          </a:p>
        </p:txBody>
      </p:sp>
      <p:sp>
        <p:nvSpPr>
          <p:cNvPr id="4" name="Content Placeholder 3">
            <a:extLst>
              <a:ext uri="{FF2B5EF4-FFF2-40B4-BE49-F238E27FC236}">
                <a16:creationId xmlns:a16="http://schemas.microsoft.com/office/drawing/2014/main" xmlns="" id="{27C9F94F-3AA2-4E12-A0D9-6DB91AABD846}"/>
              </a:ext>
            </a:extLst>
          </p:cNvPr>
          <p:cNvSpPr>
            <a:spLocks noGrp="1"/>
          </p:cNvSpPr>
          <p:nvPr>
            <p:ph sz="half" idx="2"/>
          </p:nvPr>
        </p:nvSpPr>
        <p:spPr/>
        <p:txBody>
          <a:bodyPr>
            <a:normAutofit/>
          </a:bodyPr>
          <a:lstStyle/>
          <a:p>
            <a:r>
              <a:rPr lang="en-US" sz="2000" b="1" i="1" dirty="0"/>
              <a:t>What can happen in the first few days…</a:t>
            </a:r>
          </a:p>
          <a:p>
            <a:r>
              <a:rPr lang="en-US" sz="1800" dirty="0"/>
              <a:t>Frequent urination.</a:t>
            </a:r>
          </a:p>
          <a:p>
            <a:r>
              <a:rPr lang="en-US" sz="1800" dirty="0"/>
              <a:t>Dizziness/drowsiness.</a:t>
            </a:r>
          </a:p>
          <a:p>
            <a:r>
              <a:rPr lang="en-US" sz="1800" dirty="0"/>
              <a:t>Flu-like symptoms- minus a fever.</a:t>
            </a:r>
          </a:p>
          <a:p>
            <a:r>
              <a:rPr lang="en-US" sz="1800" dirty="0"/>
              <a:t>Constipation/diarrhea.</a:t>
            </a:r>
          </a:p>
          <a:p>
            <a:r>
              <a:rPr lang="en-US" sz="1800" dirty="0"/>
              <a:t>Smelly breath</a:t>
            </a:r>
          </a:p>
          <a:p>
            <a:r>
              <a:rPr lang="en-US" sz="1800" dirty="0"/>
              <a:t>Sleep issues</a:t>
            </a:r>
          </a:p>
          <a:p>
            <a:r>
              <a:rPr lang="en-US" sz="1800" b="1" i="1" dirty="0"/>
              <a:t>AVOID ABOVE BY</a:t>
            </a:r>
            <a:r>
              <a:rPr lang="en-US" sz="1800" dirty="0"/>
              <a:t>:</a:t>
            </a:r>
          </a:p>
          <a:p>
            <a:r>
              <a:rPr lang="en-US" sz="1600" dirty="0"/>
              <a:t>DRINKING PLENTY OF WATER</a:t>
            </a:r>
          </a:p>
          <a:p>
            <a:r>
              <a:rPr lang="en-US" sz="1600" dirty="0"/>
              <a:t>ELECTROLYTE SUPPLEMENTS, IE; VITAMIN OR DRINK</a:t>
            </a:r>
          </a:p>
          <a:p>
            <a:r>
              <a:rPr lang="en-US" sz="1600" dirty="0"/>
              <a:t>EAT ENOUGH HEALTHY FATS</a:t>
            </a:r>
          </a:p>
        </p:txBody>
      </p:sp>
    </p:spTree>
    <p:extLst>
      <p:ext uri="{BB962C8B-B14F-4D97-AF65-F5344CB8AC3E}">
        <p14:creationId xmlns:p14="http://schemas.microsoft.com/office/powerpoint/2010/main" val="400786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D9192AF-E1DF-4662-ADEC-AF61A8EB1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257300"/>
            <a:ext cx="4572000" cy="4343400"/>
          </a:xfrm>
          <a:prstGeom prst="rect">
            <a:avLst/>
          </a:prstGeom>
        </p:spPr>
      </p:pic>
    </p:spTree>
    <p:extLst>
      <p:ext uri="{BB962C8B-B14F-4D97-AF65-F5344CB8AC3E}">
        <p14:creationId xmlns:p14="http://schemas.microsoft.com/office/powerpoint/2010/main" val="187052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A0BC00-F345-4259-9A44-D522F8EB336F}"/>
              </a:ext>
            </a:extLst>
          </p:cNvPr>
          <p:cNvSpPr>
            <a:spLocks noGrp="1"/>
          </p:cNvSpPr>
          <p:nvPr>
            <p:ph type="ctrTitle"/>
          </p:nvPr>
        </p:nvSpPr>
        <p:spPr/>
        <p:txBody>
          <a:bodyPr/>
          <a:lstStyle/>
          <a:p>
            <a:r>
              <a:rPr lang="en-US" dirty="0"/>
              <a:t>So what vegetables are approved for Keto???</a:t>
            </a:r>
          </a:p>
        </p:txBody>
      </p:sp>
      <p:sp>
        <p:nvSpPr>
          <p:cNvPr id="3" name="Subtitle 2">
            <a:extLst>
              <a:ext uri="{FF2B5EF4-FFF2-40B4-BE49-F238E27FC236}">
                <a16:creationId xmlns:a16="http://schemas.microsoft.com/office/drawing/2014/main" xmlns="" id="{868B4687-71B6-47FB-9804-CD6F71507681}"/>
              </a:ext>
            </a:extLst>
          </p:cNvPr>
          <p:cNvSpPr>
            <a:spLocks noGrp="1"/>
          </p:cNvSpPr>
          <p:nvPr>
            <p:ph type="subTitle" idx="1"/>
          </p:nvPr>
        </p:nvSpPr>
        <p:spPr/>
        <p:txBody>
          <a:bodyPr/>
          <a:lstStyle/>
          <a:p>
            <a:r>
              <a:rPr lang="en-US" dirty="0">
                <a:solidFill>
                  <a:schemeClr val="tx1"/>
                </a:solidFill>
              </a:rPr>
              <a:t>ANY ABOVE GROUND GREEN VEGETABLE!!!</a:t>
            </a:r>
          </a:p>
        </p:txBody>
      </p:sp>
    </p:spTree>
    <p:extLst>
      <p:ext uri="{BB962C8B-B14F-4D97-AF65-F5344CB8AC3E}">
        <p14:creationId xmlns:p14="http://schemas.microsoft.com/office/powerpoint/2010/main" val="583800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55D83-3DE7-415A-8546-E4FE62CD1F84}"/>
              </a:ext>
            </a:extLst>
          </p:cNvPr>
          <p:cNvSpPr>
            <a:spLocks noGrp="1"/>
          </p:cNvSpPr>
          <p:nvPr>
            <p:ph type="ctrTitle"/>
          </p:nvPr>
        </p:nvSpPr>
        <p:spPr/>
        <p:txBody>
          <a:bodyPr/>
          <a:lstStyle/>
          <a:p>
            <a:r>
              <a:rPr lang="en-US" dirty="0"/>
              <a:t>Yes, you can have fruit too!</a:t>
            </a:r>
          </a:p>
        </p:txBody>
      </p:sp>
      <p:sp>
        <p:nvSpPr>
          <p:cNvPr id="3" name="Subtitle 2">
            <a:extLst>
              <a:ext uri="{FF2B5EF4-FFF2-40B4-BE49-F238E27FC236}">
                <a16:creationId xmlns:a16="http://schemas.microsoft.com/office/drawing/2014/main" xmlns="" id="{90ED0C7B-F331-4CEF-B282-76BBD78BB08E}"/>
              </a:ext>
            </a:extLst>
          </p:cNvPr>
          <p:cNvSpPr>
            <a:spLocks noGrp="1"/>
          </p:cNvSpPr>
          <p:nvPr>
            <p:ph type="subTitle" idx="1"/>
          </p:nvPr>
        </p:nvSpPr>
        <p:spPr/>
        <p:txBody>
          <a:bodyPr/>
          <a:lstStyle/>
          <a:p>
            <a:r>
              <a:rPr lang="en-US" dirty="0">
                <a:solidFill>
                  <a:schemeClr val="tx1"/>
                </a:solidFill>
              </a:rPr>
              <a:t>For the next thirty days for best results keep your fruit intake to “berries” only!!!</a:t>
            </a:r>
          </a:p>
        </p:txBody>
      </p:sp>
    </p:spTree>
    <p:extLst>
      <p:ext uri="{BB962C8B-B14F-4D97-AF65-F5344CB8AC3E}">
        <p14:creationId xmlns:p14="http://schemas.microsoft.com/office/powerpoint/2010/main" val="1662451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588</Words>
  <Application>Microsoft Office PowerPoint</Application>
  <PresentationFormat>On-screen Show (4:3)</PresentationFormat>
  <Paragraphs>53</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-apple-system</vt:lpstr>
      <vt:lpstr>Arial</vt:lpstr>
      <vt:lpstr>Arial</vt:lpstr>
      <vt:lpstr>Calibri</vt:lpstr>
      <vt:lpstr>Office Theme</vt:lpstr>
      <vt:lpstr>KetoworX</vt:lpstr>
      <vt:lpstr>About ME…</vt:lpstr>
      <vt:lpstr>ABOUT ALL OF YOU…</vt:lpstr>
      <vt:lpstr>Why am I doing this…</vt:lpstr>
      <vt:lpstr>No Keto is NOT Atkins!!!</vt:lpstr>
      <vt:lpstr>What will happen when I enter Ketosis</vt:lpstr>
      <vt:lpstr>PowerPoint Presentation</vt:lpstr>
      <vt:lpstr>So what vegetables are approved for Keto???</vt:lpstr>
      <vt:lpstr>Yes, you can have fruit too!</vt:lpstr>
      <vt:lpstr>PowerPoint Presentation</vt:lpstr>
      <vt:lpstr>AVOID…</vt:lpstr>
      <vt:lpstr>PowerPoint Presentation</vt:lpstr>
      <vt:lpstr>We will meet once a week here at the community center!</vt:lpstr>
      <vt:lpstr>Weigh-in time!!! </vt:lpstr>
      <vt:lpstr>STAY HYDRATED</vt:lpstr>
      <vt:lpstr>Electrolytes become depleted on a ketogenic diet due to increased water excretion and decreased water retention. Important electrolytes to focus on during a ketogenic diet are: sodium, potassium, and magnesium. Increasing your water intake is important on a ketogenic diet to maintain hydration</vt:lpstr>
      <vt:lpstr>PowerPoint Presentation</vt:lpstr>
      <vt:lpstr>PowerPoint Presentation</vt:lpstr>
      <vt:lpstr>HOMEWORK…</vt:lpstr>
      <vt:lpstr>How do I invite a current member to be my friend on MyFitnessPal?   On the Web - Username or Email address Log into your account on our website at http://www.myfitnesspal.com. Mobile app users should log in using the same username and password they use in the app. Click the "Community" tab, then click "Find Member." Fill in the "Username or Email" field and click "Search." You will be taken to the member's profile page, where you can click "Add as Friend" to send a friend request.  Adjust your MACROS by going to “me” tab and then “update goals” and click on “calorie and macronutrient goals” Adjust carbs to 5%, Protein to 20% and fat to 75%  KEEP YOUR CALORIE INTAKE AT DEFAULT FROM APPLICATION BASED ON TWO LB PER WEEK GOAL!!!  FOR THE NEXT 30 DAYS YOU MUST LOG ALL YOUR FOOD, IF YOU WANT TO STAY ON TRACK… YOU DON’T HAVE TO DO THIS FOREVER… I PROMISE!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KetoworX</dc:title>
  <dc:creator>Jeff</dc:creator>
  <cp:lastModifiedBy>Tara Miller</cp:lastModifiedBy>
  <cp:revision>32</cp:revision>
  <cp:lastPrinted>2018-05-30T15:18:48Z</cp:lastPrinted>
  <dcterms:created xsi:type="dcterms:W3CDTF">2018-05-24T13:47:06Z</dcterms:created>
  <dcterms:modified xsi:type="dcterms:W3CDTF">2018-05-30T15:20:13Z</dcterms:modified>
</cp:coreProperties>
</file>